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04" r:id="rId2"/>
    <p:sldId id="312" r:id="rId3"/>
    <p:sldId id="305" r:id="rId4"/>
    <p:sldId id="306" r:id="rId5"/>
    <p:sldId id="307" r:id="rId6"/>
    <p:sldId id="308" r:id="rId7"/>
    <p:sldId id="311" r:id="rId8"/>
    <p:sldId id="310" r:id="rId9"/>
    <p:sldId id="31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9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46E-4A42-BA85-CFBD9026425B}"/>
                </c:ext>
              </c:extLst>
            </c:dLbl>
            <c:dLbl>
              <c:idx val="8"/>
              <c:layout>
                <c:manualLayout>
                  <c:x val="3.0008613552264567E-2"/>
                  <c:y val="4.95225815172887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335-429D-8407-A80CCA456C1E}"/>
                </c:ext>
              </c:extLst>
            </c:dLbl>
            <c:dLbl>
              <c:idx val="9"/>
              <c:layout>
                <c:manualLayout>
                  <c:x val="1.9291251569312936E-2"/>
                  <c:y val="1.65075271724294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335-429D-8407-A80CCA456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Sheet1!$B$2:$B$18</c:f>
              <c:numCache>
                <c:formatCode>0</c:formatCode>
                <c:ptCount val="17"/>
                <c:pt idx="0">
                  <c:v>12923.855163268696</c:v>
                </c:pt>
                <c:pt idx="1">
                  <c:v>17683.381891781617</c:v>
                </c:pt>
                <c:pt idx="2">
                  <c:v>14714.781477182936</c:v>
                </c:pt>
                <c:pt idx="3">
                  <c:v>15367</c:v>
                </c:pt>
                <c:pt idx="4">
                  <c:v>13302</c:v>
                </c:pt>
                <c:pt idx="5">
                  <c:v>14291</c:v>
                </c:pt>
                <c:pt idx="6">
                  <c:v>16526</c:v>
                </c:pt>
                <c:pt idx="7">
                  <c:v>7226</c:v>
                </c:pt>
                <c:pt idx="8">
                  <c:v>11877</c:v>
                </c:pt>
                <c:pt idx="9">
                  <c:v>11355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E-4A42-BA85-CFBD902642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ln w="12628">
              <a:solidFill>
                <a:srgbClr val="00B050"/>
              </a:solidFill>
              <a:prstDash val="solid"/>
            </a:ln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148-43DA-8766-659F104F5CCE}"/>
              </c:ext>
            </c:extLst>
          </c:dPt>
          <c:dLbls>
            <c:dLbl>
              <c:idx val="11"/>
              <c:layout>
                <c:manualLayout>
                  <c:x val="-1.9494881446989094E-2"/>
                  <c:y val="6.5844561484689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48-43DA-8766-659F104F5CCE}"/>
                </c:ext>
              </c:extLst>
            </c:dLbl>
            <c:dLbl>
              <c:idx val="13"/>
              <c:layout>
                <c:manualLayout>
                  <c:x val="-2.5440401298539205E-2"/>
                  <c:y val="6.1717679691582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6E-4A42-BA85-CFBD9026425B}"/>
                </c:ext>
              </c:extLst>
            </c:dLbl>
            <c:dLbl>
              <c:idx val="14"/>
              <c:layout>
                <c:manualLayout>
                  <c:x val="-2.651213749683437E-2"/>
                  <c:y val="5.7590797898474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148-43DA-8766-659F104F5C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</c:numCache>
            </c:numRef>
          </c:val>
          <c:extLst>
            <c:ext xmlns:c16="http://schemas.microsoft.com/office/drawing/2014/chart" uri="{C3380CC4-5D6E-409C-BE32-E72D297353CC}">
              <c16:uniqueId val="{00000006-B46E-4A42-BA85-CFBD90264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407152"/>
        <c:axId val="1864075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48-43DA-8766-659F104F5CC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18000</c:v>
                </c:pt>
                <c:pt idx="1">
                  <c:v>18000</c:v>
                </c:pt>
                <c:pt idx="2">
                  <c:v>18000</c:v>
                </c:pt>
                <c:pt idx="3">
                  <c:v>14000</c:v>
                </c:pt>
                <c:pt idx="4" formatCode="0">
                  <c:v>14000</c:v>
                </c:pt>
                <c:pt idx="5" formatCode="0">
                  <c:v>14000</c:v>
                </c:pt>
                <c:pt idx="6" formatCode="0">
                  <c:v>14000</c:v>
                </c:pt>
                <c:pt idx="7" formatCode="0">
                  <c:v>14000</c:v>
                </c:pt>
                <c:pt idx="8" formatCode="0">
                  <c:v>14000</c:v>
                </c:pt>
                <c:pt idx="9" formatCode="0">
                  <c:v>14000</c:v>
                </c:pt>
                <c:pt idx="10" formatCode="0">
                  <c:v>14000</c:v>
                </c:pt>
                <c:pt idx="11" formatCode="0">
                  <c:v>14000</c:v>
                </c:pt>
                <c:pt idx="12" formatCode="0">
                  <c:v>14000</c:v>
                </c:pt>
                <c:pt idx="13" formatCode="0">
                  <c:v>14000</c:v>
                </c:pt>
                <c:pt idx="14" formatCode="0">
                  <c:v>14000</c:v>
                </c:pt>
                <c:pt idx="15" formatCode="0">
                  <c:v>14000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6E-4A42-BA85-CFBD90264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407152"/>
        <c:axId val="186407544"/>
      </c:lineChart>
      <c:catAx>
        <c:axId val="186407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86407544"/>
        <c:crosses val="autoZero"/>
        <c:auto val="1"/>
        <c:lblAlgn val="ctr"/>
        <c:lblOffset val="100"/>
        <c:noMultiLvlLbl val="0"/>
      </c:catAx>
      <c:valAx>
        <c:axId val="186407544"/>
        <c:scaling>
          <c:orientation val="minMax"/>
          <c:max val="26000"/>
          <c:min val="100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64071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449E-4A8A-AFE2-8BD996545F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Sheet1!$B$2:$B$18</c:f>
              <c:numCache>
                <c:formatCode>0</c:formatCode>
                <c:ptCount val="17"/>
                <c:pt idx="0">
                  <c:v>2937.0052157069535</c:v>
                </c:pt>
                <c:pt idx="1">
                  <c:v>3717.1719711639234</c:v>
                </c:pt>
                <c:pt idx="2">
                  <c:v>1756.2540194594269</c:v>
                </c:pt>
                <c:pt idx="3">
                  <c:v>871</c:v>
                </c:pt>
                <c:pt idx="4">
                  <c:v>833</c:v>
                </c:pt>
                <c:pt idx="5">
                  <c:v>775</c:v>
                </c:pt>
                <c:pt idx="6">
                  <c:v>715</c:v>
                </c:pt>
                <c:pt idx="7">
                  <c:v>517</c:v>
                </c:pt>
                <c:pt idx="8">
                  <c:v>656</c:v>
                </c:pt>
                <c:pt idx="9">
                  <c:v>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9E-4A8A-AFE2-8BD996545F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ln w="12628">
              <a:solidFill>
                <a:srgbClr val="00B050"/>
              </a:solidFill>
              <a:prstDash val="solid"/>
            </a:ln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1E6-4CF1-A063-7652398C9EE0}"/>
              </c:ext>
            </c:extLst>
          </c:dPt>
          <c:dLbls>
            <c:dLbl>
              <c:idx val="6"/>
              <c:layout>
                <c:manualLayout>
                  <c:x val="-2.5925298636759995E-2"/>
                  <c:y val="7.63630547633417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E6-4CF1-A063-7652398C9E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</c:numCache>
            </c:numRef>
          </c:val>
          <c:extLst>
            <c:ext xmlns:c16="http://schemas.microsoft.com/office/drawing/2014/chart" uri="{C3380CC4-5D6E-409C-BE32-E72D297353CC}">
              <c16:uniqueId val="{00000004-449E-4A8A-AFE2-8BD996545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408720"/>
        <c:axId val="18640911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E6-4CF1-A063-7652398C9EE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3000</c:v>
                </c:pt>
                <c:pt idx="1">
                  <c:v>3000</c:v>
                </c:pt>
                <c:pt idx="2">
                  <c:v>3000</c:v>
                </c:pt>
                <c:pt idx="3">
                  <c:v>3000</c:v>
                </c:pt>
                <c:pt idx="4" formatCode="0">
                  <c:v>1700</c:v>
                </c:pt>
                <c:pt idx="5" formatCode="0">
                  <c:v>1700</c:v>
                </c:pt>
                <c:pt idx="6" formatCode="0">
                  <c:v>1700</c:v>
                </c:pt>
                <c:pt idx="7" formatCode="0">
                  <c:v>1700</c:v>
                </c:pt>
                <c:pt idx="8" formatCode="0">
                  <c:v>1700</c:v>
                </c:pt>
                <c:pt idx="9" formatCode="0">
                  <c:v>1700</c:v>
                </c:pt>
                <c:pt idx="10" formatCode="0">
                  <c:v>1700</c:v>
                </c:pt>
                <c:pt idx="11" formatCode="0">
                  <c:v>1700</c:v>
                </c:pt>
                <c:pt idx="12" formatCode="0">
                  <c:v>1700</c:v>
                </c:pt>
                <c:pt idx="13" formatCode="0">
                  <c:v>1700</c:v>
                </c:pt>
                <c:pt idx="14" formatCode="0">
                  <c:v>1700</c:v>
                </c:pt>
                <c:pt idx="15" formatCode="0">
                  <c:v>1700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49E-4A8A-AFE2-8BD996545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408720"/>
        <c:axId val="186409112"/>
      </c:lineChart>
      <c:catAx>
        <c:axId val="186408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86409112"/>
        <c:crosses val="autoZero"/>
        <c:auto val="1"/>
        <c:lblAlgn val="ctr"/>
        <c:lblOffset val="100"/>
        <c:noMultiLvlLbl val="0"/>
      </c:catAx>
      <c:valAx>
        <c:axId val="186409112"/>
        <c:scaling>
          <c:orientation val="minMax"/>
          <c:max val="4000"/>
          <c:min val="50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6408720"/>
        <c:crosses val="autoZero"/>
        <c:crossBetween val="between"/>
        <c:majorUnit val="50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A73-4497-BBD7-83A7CD044D19}"/>
                </c:ext>
              </c:extLst>
            </c:dLbl>
            <c:dLbl>
              <c:idx val="8"/>
              <c:layout>
                <c:manualLayout>
                  <c:x val="0"/>
                  <c:y val="-8.846099462199026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C6A-49CC-A426-D3F767BDD681}"/>
                </c:ext>
              </c:extLst>
            </c:dLbl>
            <c:dLbl>
              <c:idx val="9"/>
              <c:layout>
                <c:manualLayout>
                  <c:x val="1.9291251569312856E-2"/>
                  <c:y val="3.53843978487956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C6A-49CC-A426-D3F767BDD6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Sheet1!$B$2:$B$18</c:f>
              <c:numCache>
                <c:formatCode>0</c:formatCode>
                <c:ptCount val="17"/>
                <c:pt idx="0">
                  <c:v>2946</c:v>
                </c:pt>
                <c:pt idx="1">
                  <c:v>6400</c:v>
                </c:pt>
                <c:pt idx="2">
                  <c:v>2960</c:v>
                </c:pt>
                <c:pt idx="3">
                  <c:v>1699</c:v>
                </c:pt>
                <c:pt idx="4">
                  <c:v>1776</c:v>
                </c:pt>
                <c:pt idx="5">
                  <c:v>1682</c:v>
                </c:pt>
                <c:pt idx="6">
                  <c:v>1730</c:v>
                </c:pt>
                <c:pt idx="7">
                  <c:v>1149</c:v>
                </c:pt>
                <c:pt idx="8">
                  <c:v>1530</c:v>
                </c:pt>
                <c:pt idx="9">
                  <c:v>1311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3-4497-BBD7-83A7CD044D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ln w="12628">
              <a:solidFill>
                <a:srgbClr val="00B050"/>
              </a:solidFill>
              <a:prstDash val="solid"/>
            </a:ln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A73-4497-BBD7-83A7CD044D19}"/>
              </c:ext>
            </c:extLst>
          </c:dPt>
          <c:dLbls>
            <c:dLbl>
              <c:idx val="5"/>
              <c:layout>
                <c:manualLayout>
                  <c:x val="-2.2710090041874506E-2"/>
                  <c:y val="6.6146882864408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FD-4F4D-9B9F-052BDA554564}"/>
                </c:ext>
              </c:extLst>
            </c:dLbl>
            <c:dLbl>
              <c:idx val="7"/>
              <c:layout>
                <c:manualLayout>
                  <c:x val="-2.6997034835055157E-2"/>
                  <c:y val="7.9416032057707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73-4497-BBD7-83A7CD044D19}"/>
                </c:ext>
              </c:extLst>
            </c:dLbl>
            <c:dLbl>
              <c:idx val="8"/>
              <c:layout>
                <c:manualLayout>
                  <c:x val="-2.5925298636759995E-2"/>
                  <c:y val="8.82621315199061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73-4497-BBD7-83A7CD044D19}"/>
                </c:ext>
              </c:extLst>
            </c:dLbl>
            <c:dLbl>
              <c:idx val="9"/>
              <c:layout>
                <c:manualLayout>
                  <c:x val="-2.9140507231645563E-2"/>
                  <c:y val="6.17238331333092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73-4497-BBD7-83A7CD044D19}"/>
                </c:ext>
              </c:extLst>
            </c:dLbl>
            <c:dLbl>
              <c:idx val="10"/>
              <c:layout>
                <c:manualLayout>
                  <c:x val="-2.2710090041874506E-2"/>
                  <c:y val="5.73007834022099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73-4497-BBD7-83A7CD044D19}"/>
                </c:ext>
              </c:extLst>
            </c:dLbl>
            <c:dLbl>
              <c:idx val="11"/>
              <c:layout>
                <c:manualLayout>
                  <c:x val="-2.2710090041874506E-2"/>
                  <c:y val="4.40316342089115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73-4497-BBD7-83A7CD044D19}"/>
                </c:ext>
              </c:extLst>
            </c:dLbl>
            <c:dLbl>
              <c:idx val="12"/>
              <c:layout>
                <c:manualLayout>
                  <c:x val="-2.2710090041874506E-2"/>
                  <c:y val="6.6146882864408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A73-4497-BBD7-83A7CD044D19}"/>
                </c:ext>
              </c:extLst>
            </c:dLbl>
            <c:dLbl>
              <c:idx val="13"/>
              <c:layout>
                <c:manualLayout>
                  <c:x val="-2.3781826240169668E-2"/>
                  <c:y val="4.84546839400109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A73-4497-BBD7-83A7CD044D19}"/>
                </c:ext>
              </c:extLst>
            </c:dLbl>
            <c:dLbl>
              <c:idx val="14"/>
              <c:layout>
                <c:manualLayout>
                  <c:x val="-2.4853562438464833E-2"/>
                  <c:y val="4.4031634208911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1FD-4F4D-9B9F-052BDA5545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</c:numCache>
            </c:numRef>
          </c:val>
          <c:extLst>
            <c:ext xmlns:c16="http://schemas.microsoft.com/office/drawing/2014/chart" uri="{C3380CC4-5D6E-409C-BE32-E72D297353CC}">
              <c16:uniqueId val="{0000000C-DA73-4497-BBD7-83A7CD044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409896"/>
        <c:axId val="1899540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FD-4F4D-9B9F-052BDA55456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5000</c:v>
                </c:pt>
                <c:pt idx="1">
                  <c:v>5000</c:v>
                </c:pt>
                <c:pt idx="2">
                  <c:v>5000</c:v>
                </c:pt>
                <c:pt idx="3">
                  <c:v>2000</c:v>
                </c:pt>
                <c:pt idx="4" formatCode="0">
                  <c:v>1800</c:v>
                </c:pt>
                <c:pt idx="5" formatCode="0">
                  <c:v>1800</c:v>
                </c:pt>
                <c:pt idx="6" formatCode="0">
                  <c:v>1800</c:v>
                </c:pt>
                <c:pt idx="7" formatCode="0">
                  <c:v>1800</c:v>
                </c:pt>
                <c:pt idx="8" formatCode="0">
                  <c:v>1800</c:v>
                </c:pt>
                <c:pt idx="9" formatCode="0">
                  <c:v>1800</c:v>
                </c:pt>
                <c:pt idx="10" formatCode="0">
                  <c:v>1800</c:v>
                </c:pt>
                <c:pt idx="11" formatCode="0">
                  <c:v>1800</c:v>
                </c:pt>
                <c:pt idx="12" formatCode="0">
                  <c:v>1800</c:v>
                </c:pt>
                <c:pt idx="13" formatCode="0">
                  <c:v>1800</c:v>
                </c:pt>
                <c:pt idx="14" formatCode="0">
                  <c:v>1800</c:v>
                </c:pt>
                <c:pt idx="15" formatCode="0">
                  <c:v>1800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DA73-4497-BBD7-83A7CD044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409896"/>
        <c:axId val="189954064"/>
      </c:lineChart>
      <c:catAx>
        <c:axId val="186409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89954064"/>
        <c:crosses val="autoZero"/>
        <c:auto val="1"/>
        <c:lblAlgn val="ctr"/>
        <c:lblOffset val="100"/>
        <c:noMultiLvlLbl val="0"/>
      </c:catAx>
      <c:valAx>
        <c:axId val="189954064"/>
        <c:scaling>
          <c:orientation val="minMax"/>
          <c:max val="5500"/>
          <c:min val="50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6409896"/>
        <c:crosses val="autoZero"/>
        <c:crossBetween val="between"/>
        <c:majorUnit val="50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dLbl>
              <c:idx val="0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B6D-417D-801D-96BD5600C5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Sheet1!$B$2:$B$18</c:f>
              <c:numCache>
                <c:formatCode>0</c:formatCode>
                <c:ptCount val="17"/>
                <c:pt idx="0">
                  <c:v>2427</c:v>
                </c:pt>
                <c:pt idx="1">
                  <c:v>2321</c:v>
                </c:pt>
                <c:pt idx="2">
                  <c:v>1129</c:v>
                </c:pt>
                <c:pt idx="3">
                  <c:v>1023</c:v>
                </c:pt>
                <c:pt idx="4">
                  <c:v>475</c:v>
                </c:pt>
                <c:pt idx="5">
                  <c:v>509</c:v>
                </c:pt>
                <c:pt idx="6">
                  <c:v>381</c:v>
                </c:pt>
                <c:pt idx="7">
                  <c:v>202</c:v>
                </c:pt>
                <c:pt idx="8">
                  <c:v>330</c:v>
                </c:pt>
                <c:pt idx="9">
                  <c:v>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6D-417D-801D-96BD5600C5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ln w="12628">
              <a:solidFill>
                <a:srgbClr val="00B050"/>
              </a:solidFill>
              <a:prstDash val="solid"/>
            </a:ln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B6D-417D-801D-96BD5600C5F5}"/>
              </c:ext>
            </c:extLst>
          </c:dPt>
          <c:dLbls>
            <c:dLbl>
              <c:idx val="5"/>
              <c:layout>
                <c:manualLayout>
                  <c:x val="-2.5925298636760033E-2"/>
                  <c:y val="6.37115168025294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B6D-417D-801D-96BD5600C5F5}"/>
                </c:ext>
              </c:extLst>
            </c:dLbl>
            <c:dLbl>
              <c:idx val="6"/>
              <c:layout>
                <c:manualLayout>
                  <c:x val="-1.8423145248693852E-2"/>
                  <c:y val="5.17319443317756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DBF-474A-A045-BC0B37FEA9AB}"/>
                </c:ext>
              </c:extLst>
            </c:dLbl>
            <c:dLbl>
              <c:idx val="10"/>
              <c:layout>
                <c:manualLayout>
                  <c:x val="-2.3195071768772405E-2"/>
                  <c:y val="5.17319443317756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6D-417D-801D-96BD5600C5F5}"/>
                </c:ext>
              </c:extLst>
            </c:dLbl>
            <c:dLbl>
              <c:idx val="11"/>
              <c:layout>
                <c:manualLayout>
                  <c:x val="-3.3912433751724036E-2"/>
                  <c:y val="4.77387535081910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DBF-474A-A045-BC0B37FEA9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</c:numCache>
            </c:numRef>
          </c:val>
          <c:extLst>
            <c:ext xmlns:c16="http://schemas.microsoft.com/office/drawing/2014/chart" uri="{C3380CC4-5D6E-409C-BE32-E72D297353CC}">
              <c16:uniqueId val="{00000007-8B6D-417D-801D-96BD5600C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9955632"/>
        <c:axId val="1899560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DBF-474A-A045-BC0B37FEA9A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Sheet1!$A$2:$A$18</c:f>
              <c:strCache>
                <c:ptCount val="16"/>
                <c:pt idx="0">
                  <c:v>Ave.BM  19-20</c:v>
                </c:pt>
                <c:pt idx="1">
                  <c:v>Ave.BM  20-21</c:v>
                </c:pt>
                <c:pt idx="2">
                  <c:v>Ave.BM  21-22</c:v>
                </c:pt>
                <c:pt idx="3">
                  <c:v>Ave.BM  22-23</c:v>
                </c:pt>
                <c:pt idx="4">
                  <c:v>Apr-23</c:v>
                </c:pt>
                <c:pt idx="5">
                  <c:v>May-23</c:v>
                </c:pt>
                <c:pt idx="6">
                  <c:v>Jun-23</c:v>
                </c:pt>
                <c:pt idx="7">
                  <c:v>Jul-23</c:v>
                </c:pt>
                <c:pt idx="8">
                  <c:v>Aug-23</c:v>
                </c:pt>
                <c:pt idx="9">
                  <c:v>Sep-23</c:v>
                </c:pt>
                <c:pt idx="10">
                  <c:v>Oct-23</c:v>
                </c:pt>
                <c:pt idx="11">
                  <c:v>Nov-23</c:v>
                </c:pt>
                <c:pt idx="12">
                  <c:v>Dec-23</c:v>
                </c:pt>
                <c:pt idx="13">
                  <c:v>Jan-24</c:v>
                </c:pt>
                <c:pt idx="14">
                  <c:v>Feb-24</c:v>
                </c:pt>
                <c:pt idx="15">
                  <c:v>Mar-24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5000</c:v>
                </c:pt>
                <c:pt idx="1">
                  <c:v>3000</c:v>
                </c:pt>
                <c:pt idx="2">
                  <c:v>2000</c:v>
                </c:pt>
                <c:pt idx="3">
                  <c:v>1500</c:v>
                </c:pt>
                <c:pt idx="4" formatCode="0">
                  <c:v>1200</c:v>
                </c:pt>
                <c:pt idx="5" formatCode="0">
                  <c:v>1200</c:v>
                </c:pt>
                <c:pt idx="6" formatCode="0">
                  <c:v>1200</c:v>
                </c:pt>
                <c:pt idx="7" formatCode="0">
                  <c:v>1200</c:v>
                </c:pt>
                <c:pt idx="8" formatCode="0">
                  <c:v>1200</c:v>
                </c:pt>
                <c:pt idx="9" formatCode="0">
                  <c:v>1200</c:v>
                </c:pt>
                <c:pt idx="10" formatCode="0">
                  <c:v>1200</c:v>
                </c:pt>
                <c:pt idx="11" formatCode="0">
                  <c:v>1200</c:v>
                </c:pt>
                <c:pt idx="12" formatCode="0">
                  <c:v>1200</c:v>
                </c:pt>
                <c:pt idx="13" formatCode="0">
                  <c:v>1200</c:v>
                </c:pt>
                <c:pt idx="14" formatCode="0">
                  <c:v>1200</c:v>
                </c:pt>
                <c:pt idx="15" formatCode="0">
                  <c:v>1200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B6D-417D-801D-96BD5600C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955632"/>
        <c:axId val="189956024"/>
      </c:lineChart>
      <c:catAx>
        <c:axId val="189955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189956024"/>
        <c:crosses val="autoZero"/>
        <c:auto val="1"/>
        <c:lblAlgn val="ctr"/>
        <c:lblOffset val="100"/>
        <c:noMultiLvlLbl val="0"/>
      </c:catAx>
      <c:valAx>
        <c:axId val="189956024"/>
        <c:scaling>
          <c:orientation val="minMax"/>
          <c:max val="3000"/>
          <c:min val="20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189955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solidFill>
          <a:srgbClr val="92D05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'Monthly sales &amp; SRT'!$A$3</c:f>
              <c:strCache>
                <c:ptCount val="1"/>
                <c:pt idx="0">
                  <c:v>Sales Qty (in Nos)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'Monthly sales &amp; SRT'!$B$2:$M$2</c:f>
              <c:numCache>
                <c:formatCode>mmm-yy</c:formatCode>
                <c:ptCount val="12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'Monthly sales &amp; SRT'!$B$3:$M$3</c:f>
              <c:numCache>
                <c:formatCode>General</c:formatCode>
                <c:ptCount val="12"/>
                <c:pt idx="0">
                  <c:v>405417</c:v>
                </c:pt>
                <c:pt idx="1">
                  <c:v>332580</c:v>
                </c:pt>
                <c:pt idx="2">
                  <c:v>350069</c:v>
                </c:pt>
                <c:pt idx="3">
                  <c:v>286238</c:v>
                </c:pt>
                <c:pt idx="4">
                  <c:v>197884</c:v>
                </c:pt>
                <c:pt idx="5">
                  <c:v>171934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A7-41FE-9BF0-61FE993DB2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1809288"/>
        <c:axId val="491806664"/>
      </c:barChart>
      <c:dateAx>
        <c:axId val="491809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/>
                  <a:t>Months</a:t>
                </a:r>
              </a:p>
            </c:rich>
          </c:tx>
          <c:layout/>
          <c:overlay val="0"/>
          <c:spPr>
            <a:solidFill>
              <a:srgbClr val="FFFF00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m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806664"/>
        <c:crosses val="autoZero"/>
        <c:auto val="1"/>
        <c:lblOffset val="100"/>
        <c:baseTimeUnit val="months"/>
      </c:dateAx>
      <c:valAx>
        <c:axId val="4918066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 err="1"/>
                  <a:t>Qty</a:t>
                </a:r>
                <a:r>
                  <a:rPr lang="en-US" sz="1200" b="1" dirty="0"/>
                  <a:t> (in nos)</a:t>
                </a:r>
              </a:p>
            </c:rich>
          </c:tx>
          <c:layout/>
          <c:overlay val="0"/>
          <c:spPr>
            <a:solidFill>
              <a:srgbClr val="FFFF00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8092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solidFill>
          <a:srgbClr val="92D05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11595344643006"/>
          <c:y val="0.16860934440719283"/>
          <c:w val="0.85719827470995458"/>
          <c:h val="0.605920196419469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'Monthly sales &amp; SRT'!$A$7</c:f>
              <c:strCache>
                <c:ptCount val="1"/>
                <c:pt idx="0">
                  <c:v>Sales Return (in Nos)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'Monthly sales &amp; SRT'!$B$6:$M$6</c:f>
              <c:numCache>
                <c:formatCode>mmm-yy</c:formatCode>
                <c:ptCount val="12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'Monthly sales &amp; SRT'!$B$7:$M$7</c:f>
              <c:numCache>
                <c:formatCode>General</c:formatCode>
                <c:ptCount val="12"/>
                <c:pt idx="0">
                  <c:v>212</c:v>
                </c:pt>
                <c:pt idx="1">
                  <c:v>896</c:v>
                </c:pt>
                <c:pt idx="2">
                  <c:v>134</c:v>
                </c:pt>
                <c:pt idx="3">
                  <c:v>3084</c:v>
                </c:pt>
                <c:pt idx="4">
                  <c:v>356</c:v>
                </c:pt>
                <c:pt idx="5">
                  <c:v>1944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DD-4A29-8D2F-63A323D173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1730896"/>
        <c:axId val="491735816"/>
      </c:barChart>
      <c:dateAx>
        <c:axId val="491730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Months</a:t>
                </a:r>
              </a:p>
            </c:rich>
          </c:tx>
          <c:layout/>
          <c:overlay val="0"/>
          <c:spPr>
            <a:solidFill>
              <a:srgbClr val="FFFF00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m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35816"/>
        <c:crosses val="autoZero"/>
        <c:auto val="1"/>
        <c:lblOffset val="100"/>
        <c:baseTimeUnit val="months"/>
      </c:dateAx>
      <c:valAx>
        <c:axId val="491735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 err="1"/>
                  <a:t>Qty</a:t>
                </a:r>
                <a:r>
                  <a:rPr lang="en-US" sz="1200" b="1" baseline="0" dirty="0"/>
                  <a:t> (in nos)</a:t>
                </a:r>
                <a:endParaRPr lang="en-US" sz="1200" b="1" dirty="0"/>
              </a:p>
            </c:rich>
          </c:tx>
          <c:layout/>
          <c:overlay val="0"/>
          <c:spPr>
            <a:solidFill>
              <a:srgbClr val="FFFF00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73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8DF-4D66-9591-7CBA7491A1C2}"/>
              </c:ext>
            </c:extLst>
          </c:dPt>
          <c:dLbls>
            <c:dLbl>
              <c:idx val="0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8DF-4D66-9591-7CBA7491A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Sheet1!$B$2:$B$14</c:f>
              <c:numCache>
                <c:formatCode>0</c:formatCode>
                <c:ptCount val="13"/>
                <c:pt idx="0">
                  <c:v>19190</c:v>
                </c:pt>
                <c:pt idx="1">
                  <c:v>18990</c:v>
                </c:pt>
                <c:pt idx="2">
                  <c:v>18678</c:v>
                </c:pt>
                <c:pt idx="3">
                  <c:v>14005</c:v>
                </c:pt>
                <c:pt idx="4">
                  <c:v>17833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DF-4D66-9591-7CBA7491A1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ln w="12628">
              <a:solidFill>
                <a:srgbClr val="00B050"/>
              </a:solidFill>
              <a:prstDash val="solid"/>
            </a:ln>
          </c:spPr>
          <c:invertIfNegative val="0"/>
          <c:dLbls>
            <c:dLbl>
              <c:idx val="11"/>
              <c:layout>
                <c:manualLayout>
                  <c:x val="-1.9494881446989094E-2"/>
                  <c:y val="6.5844561484689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DF-4D66-9591-7CBA7491A1C2}"/>
                </c:ext>
              </c:extLst>
            </c:dLbl>
            <c:dLbl>
              <c:idx val="13"/>
              <c:layout>
                <c:manualLayout>
                  <c:x val="-2.5440401298539205E-2"/>
                  <c:y val="6.1717679691582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DF-4D66-9591-7CBA7491A1C2}"/>
                </c:ext>
              </c:extLst>
            </c:dLbl>
            <c:dLbl>
              <c:idx val="14"/>
              <c:layout>
                <c:manualLayout>
                  <c:x val="-2.651213749683437E-2"/>
                  <c:y val="5.7590797898474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DF-4D66-9591-7CBA7491A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C8DF-4D66-9591-7CBA7491A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645000"/>
        <c:axId val="2792930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DF-4D66-9591-7CBA7491A1C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Sheet1!$D$2:$D$14</c:f>
              <c:numCache>
                <c:formatCode>0</c:formatCode>
                <c:ptCount val="13"/>
                <c:pt idx="0">
                  <c:v>15000</c:v>
                </c:pt>
                <c:pt idx="1">
                  <c:v>15000</c:v>
                </c:pt>
                <c:pt idx="2">
                  <c:v>15000</c:v>
                </c:pt>
                <c:pt idx="3">
                  <c:v>15000</c:v>
                </c:pt>
                <c:pt idx="4">
                  <c:v>15000</c:v>
                </c:pt>
                <c:pt idx="5">
                  <c:v>15000</c:v>
                </c:pt>
                <c:pt idx="6">
                  <c:v>15000</c:v>
                </c:pt>
                <c:pt idx="7">
                  <c:v>15000</c:v>
                </c:pt>
                <c:pt idx="8">
                  <c:v>15000</c:v>
                </c:pt>
                <c:pt idx="9">
                  <c:v>15000</c:v>
                </c:pt>
                <c:pt idx="10">
                  <c:v>15000</c:v>
                </c:pt>
                <c:pt idx="11">
                  <c:v>15000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DF-4D66-9591-7CBA7491A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645000"/>
        <c:axId val="279293064"/>
      </c:lineChart>
      <c:dateAx>
        <c:axId val="311645000"/>
        <c:scaling>
          <c:orientation val="minMax"/>
        </c:scaling>
        <c:delete val="0"/>
        <c:axPos val="b"/>
        <c:numFmt formatCode="mmm-yy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279293064"/>
        <c:crosses val="autoZero"/>
        <c:auto val="1"/>
        <c:lblOffset val="100"/>
        <c:baseTimeUnit val="months"/>
      </c:dateAx>
      <c:valAx>
        <c:axId val="279293064"/>
        <c:scaling>
          <c:orientation val="minMax"/>
          <c:max val="26000"/>
          <c:min val="1000"/>
        </c:scaling>
        <c:delete val="0"/>
        <c:axPos val="l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16450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08874021623631E-2"/>
          <c:y val="9.8852983385573218E-2"/>
          <c:w val="0.89064599009520073"/>
          <c:h val="0.65484551931010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BM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8DF-4D66-9591-7CBA7491A1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2-C8DF-4D66-9591-7CBA7491A1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PPM</c:v>
                </c:pt>
              </c:strCache>
            </c:strRef>
          </c:tx>
          <c:spPr>
            <a:solidFill>
              <a:srgbClr val="00B050"/>
            </a:solidFill>
            <a:ln w="12628">
              <a:solidFill>
                <a:srgbClr val="00B050"/>
              </a:solidFill>
              <a:prstDash val="solid"/>
            </a:ln>
          </c:spPr>
          <c:invertIfNegative val="0"/>
          <c:dLbls>
            <c:dLbl>
              <c:idx val="1"/>
              <c:layout>
                <c:manualLayout>
                  <c:x val="5.8202982902874007E-3"/>
                  <c:y val="-4.7619047619047632E-3"/>
                </c:manualLayout>
              </c:layout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7DE-4A3C-9D2B-C9D8DE6D7FDF}"/>
                </c:ext>
              </c:extLst>
            </c:dLbl>
            <c:dLbl>
              <c:idx val="11"/>
              <c:layout>
                <c:manualLayout>
                  <c:x val="-1.9494881446989094E-2"/>
                  <c:y val="6.5844561484689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8DF-4D66-9591-7CBA7491A1C2}"/>
                </c:ext>
              </c:extLst>
            </c:dLbl>
            <c:dLbl>
              <c:idx val="13"/>
              <c:layout>
                <c:manualLayout>
                  <c:x val="-2.5440401298539205E-2"/>
                  <c:y val="6.1717679691582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DF-4D66-9591-7CBA7491A1C2}"/>
                </c:ext>
              </c:extLst>
            </c:dLbl>
            <c:dLbl>
              <c:idx val="14"/>
              <c:layout>
                <c:manualLayout>
                  <c:x val="-2.651213749683437E-2"/>
                  <c:y val="5.75907978984748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DF-4D66-9591-7CBA7491A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Sheet1!$C$2:$C$14</c:f>
              <c:numCache>
                <c:formatCode>0</c:formatCode>
                <c:ptCount val="13"/>
                <c:pt idx="0" formatCode="General">
                  <c:v>5573</c:v>
                </c:pt>
                <c:pt idx="1">
                  <c:v>5559</c:v>
                </c:pt>
                <c:pt idx="2">
                  <c:v>4872</c:v>
                </c:pt>
                <c:pt idx="3">
                  <c:v>4811</c:v>
                </c:pt>
                <c:pt idx="4">
                  <c:v>4610</c:v>
                </c:pt>
                <c:pt idx="5">
                  <c:v>5987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DF-4D66-9591-7CBA7491A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1645000"/>
        <c:axId val="2792930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CMIPL Target</c:v>
                </c:pt>
              </c:strCache>
            </c:strRef>
          </c:tx>
          <c:spPr>
            <a:ln w="28575">
              <a:solidFill>
                <a:srgbClr val="FF0000"/>
              </a:solidFill>
              <a:prstDash val="dash"/>
            </a:ln>
          </c:spPr>
          <c:marker>
            <c:symbol val="none"/>
          </c:marker>
          <c:dLbls>
            <c:dLbl>
              <c:idx val="16"/>
              <c:layout>
                <c:manualLayout>
                  <c:x val="-3.3466715169152422E-2"/>
                  <c:y val="-4.761904761904763E-2"/>
                </c:manualLayout>
              </c:layout>
              <c:spPr/>
              <c:txPr>
                <a:bodyPr/>
                <a:lstStyle/>
                <a:p>
                  <a:pPr>
                    <a:defRPr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8DF-4D66-9591-7CBA7491A1C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Sheet1!$A$2:$A$14</c:f>
              <c:numCache>
                <c:formatCode>mmm-yy</c:formatCode>
                <c:ptCount val="13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</c:numCache>
            </c:numRef>
          </c:cat>
          <c:val>
            <c:numRef>
              <c:f>Sheet1!$D$2:$D$14</c:f>
              <c:numCache>
                <c:formatCode>0</c:formatCode>
                <c:ptCount val="13"/>
                <c:pt idx="0">
                  <c:v>5000</c:v>
                </c:pt>
                <c:pt idx="1">
                  <c:v>5000</c:v>
                </c:pt>
                <c:pt idx="2">
                  <c:v>5000</c:v>
                </c:pt>
                <c:pt idx="3">
                  <c:v>5000</c:v>
                </c:pt>
                <c:pt idx="4">
                  <c:v>5000</c:v>
                </c:pt>
                <c:pt idx="5">
                  <c:v>5000</c:v>
                </c:pt>
                <c:pt idx="6">
                  <c:v>5000</c:v>
                </c:pt>
                <c:pt idx="7">
                  <c:v>5000</c:v>
                </c:pt>
                <c:pt idx="8">
                  <c:v>5000</c:v>
                </c:pt>
                <c:pt idx="9">
                  <c:v>5000</c:v>
                </c:pt>
                <c:pt idx="10">
                  <c:v>5000</c:v>
                </c:pt>
                <c:pt idx="11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DF-4D66-9591-7CBA7491A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645000"/>
        <c:axId val="279293064"/>
      </c:lineChart>
      <c:dateAx>
        <c:axId val="311645000"/>
        <c:scaling>
          <c:orientation val="minMax"/>
        </c:scaling>
        <c:delete val="0"/>
        <c:axPos val="b"/>
        <c:numFmt formatCode="mmm-yy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279293064"/>
        <c:crosses val="autoZero"/>
        <c:auto val="1"/>
        <c:lblOffset val="100"/>
        <c:baseTimeUnit val="months"/>
      </c:dateAx>
      <c:valAx>
        <c:axId val="279293064"/>
        <c:scaling>
          <c:orientation val="minMax"/>
          <c:max val="7000"/>
          <c:min val="50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116450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95">
          <a:latin typeface="+mn-lt"/>
        </a:defRPr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0.46872</cdr:x>
      <cdr:y>0.03966</cdr:y>
    </cdr:from>
    <cdr:to>
      <cdr:x>0.53227</cdr:x>
      <cdr:y>0.10811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554284" y="122050"/>
          <a:ext cx="753063" cy="210647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0.49941</cdr:x>
      <cdr:y>0.01533</cdr:y>
    </cdr:from>
    <cdr:to>
      <cdr:x>0.56296</cdr:x>
      <cdr:y>0.08379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917974" y="58871"/>
          <a:ext cx="753095" cy="262891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  <cdr:relSizeAnchor xmlns:cdr="http://schemas.openxmlformats.org/drawingml/2006/chartDrawing">
    <cdr:from>
      <cdr:x>0.87313</cdr:x>
      <cdr:y>0.27773</cdr:y>
    </cdr:from>
    <cdr:to>
      <cdr:x>0.9504</cdr:x>
      <cdr:y>0.44916</cdr:y>
    </cdr:to>
    <cdr:sp macro="" textlink="">
      <cdr:nvSpPr>
        <cdr:cNvPr id="6" name="Rounded Rectangular Callout 5"/>
        <cdr:cNvSpPr/>
      </cdr:nvSpPr>
      <cdr:spPr>
        <a:xfrm xmlns:a="http://schemas.openxmlformats.org/drawingml/2006/main">
          <a:off x="10346489" y="812846"/>
          <a:ext cx="915659" cy="501737"/>
        </a:xfrm>
        <a:prstGeom xmlns:a="http://schemas.openxmlformats.org/drawingml/2006/main" prst="wedgeRoundRectCallout">
          <a:avLst>
            <a:gd name="adj1" fmla="val -64998"/>
            <a:gd name="adj2" fmla="val 86966"/>
            <a:gd name="adj3" fmla="val 16667"/>
          </a:avLst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 smtClean="0">
              <a:solidFill>
                <a:sysClr val="windowText" lastClr="000000"/>
              </a:solidFill>
            </a:rPr>
            <a:t>Target Line 1700 PPM</a:t>
          </a:r>
          <a:endParaRPr lang="en-US" sz="1100" b="1" dirty="0">
            <a:solidFill>
              <a:sysClr val="windowText" lastClr="00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0.49941</cdr:x>
      <cdr:y>0.01533</cdr:y>
    </cdr:from>
    <cdr:to>
      <cdr:x>0.56296</cdr:x>
      <cdr:y>0.08379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917974" y="58871"/>
          <a:ext cx="753095" cy="262891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  <cdr:relSizeAnchor xmlns:cdr="http://schemas.openxmlformats.org/drawingml/2006/chartDrawing">
    <cdr:from>
      <cdr:x>0.88263</cdr:x>
      <cdr:y>0.33558</cdr:y>
    </cdr:from>
    <cdr:to>
      <cdr:x>0.96002</cdr:x>
      <cdr:y>0.5</cdr:y>
    </cdr:to>
    <cdr:sp macro="" textlink="">
      <cdr:nvSpPr>
        <cdr:cNvPr id="6" name="Rounded Rectangular Callout 5"/>
        <cdr:cNvSpPr/>
      </cdr:nvSpPr>
      <cdr:spPr>
        <a:xfrm xmlns:a="http://schemas.openxmlformats.org/drawingml/2006/main">
          <a:off x="10443122" y="1024056"/>
          <a:ext cx="915659" cy="501737"/>
        </a:xfrm>
        <a:prstGeom xmlns:a="http://schemas.openxmlformats.org/drawingml/2006/main" prst="wedgeRoundRectCallout">
          <a:avLst>
            <a:gd name="adj1" fmla="val -64998"/>
            <a:gd name="adj2" fmla="val 86966"/>
            <a:gd name="adj3" fmla="val 16667"/>
          </a:avLst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 smtClean="0">
              <a:solidFill>
                <a:sysClr val="windowText" lastClr="000000"/>
              </a:solidFill>
            </a:rPr>
            <a:t>Target Line 1800 PPM</a:t>
          </a:r>
          <a:endParaRPr lang="en-US" sz="1100" b="1" dirty="0">
            <a:solidFill>
              <a:sysClr val="windowText" lastClr="00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0.49734</cdr:x>
      <cdr:y>0.02475</cdr:y>
    </cdr:from>
    <cdr:to>
      <cdr:x>0.56089</cdr:x>
      <cdr:y>0.0932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893431" y="78702"/>
          <a:ext cx="753063" cy="217699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  <cdr:relSizeAnchor xmlns:cdr="http://schemas.openxmlformats.org/drawingml/2006/chartDrawing">
    <cdr:from>
      <cdr:x>0.87313</cdr:x>
      <cdr:y>0.2726</cdr:y>
    </cdr:from>
    <cdr:to>
      <cdr:x>0.9504</cdr:x>
      <cdr:y>0.43036</cdr:y>
    </cdr:to>
    <cdr:sp macro="" textlink="">
      <cdr:nvSpPr>
        <cdr:cNvPr id="6" name="Rounded Rectangular Callout 5"/>
        <cdr:cNvSpPr/>
      </cdr:nvSpPr>
      <cdr:spPr>
        <a:xfrm xmlns:a="http://schemas.openxmlformats.org/drawingml/2006/main">
          <a:off x="10346489" y="866987"/>
          <a:ext cx="915659" cy="501737"/>
        </a:xfrm>
        <a:prstGeom xmlns:a="http://schemas.openxmlformats.org/drawingml/2006/main" prst="wedgeRoundRectCallout">
          <a:avLst>
            <a:gd name="adj1" fmla="val -69278"/>
            <a:gd name="adj2" fmla="val 97380"/>
            <a:gd name="adj3" fmla="val 16667"/>
          </a:avLst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100" b="1" dirty="0" smtClean="0">
              <a:solidFill>
                <a:sysClr val="windowText" lastClr="000000"/>
              </a:solidFill>
            </a:rPr>
            <a:t>Target Line 1200 PPM</a:t>
          </a:r>
          <a:endParaRPr lang="en-US" sz="1100" b="1" dirty="0">
            <a:solidFill>
              <a:sysClr val="windowText" lastClr="000000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0.46872</cdr:x>
      <cdr:y>0.03966</cdr:y>
    </cdr:from>
    <cdr:to>
      <cdr:x>0.53227</cdr:x>
      <cdr:y>0.10811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554284" y="122050"/>
          <a:ext cx="753063" cy="210647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  <cdr:relSizeAnchor xmlns:cdr="http://schemas.openxmlformats.org/drawingml/2006/chartDrawing">
    <cdr:from>
      <cdr:x>0.86977</cdr:x>
      <cdr:y>0.14818</cdr:y>
    </cdr:from>
    <cdr:to>
      <cdr:x>0.94887</cdr:x>
      <cdr:y>0.29155</cdr:y>
    </cdr:to>
    <cdr:sp macro="" textlink="">
      <cdr:nvSpPr>
        <cdr:cNvPr id="6" name="Rounded Rectangular Callout 5"/>
        <cdr:cNvSpPr/>
      </cdr:nvSpPr>
      <cdr:spPr>
        <a:xfrm xmlns:a="http://schemas.openxmlformats.org/drawingml/2006/main">
          <a:off x="10306717" y="455998"/>
          <a:ext cx="937362" cy="441226"/>
        </a:xfrm>
        <a:prstGeom xmlns:a="http://schemas.openxmlformats.org/drawingml/2006/main" prst="wedgeRoundRectCallout">
          <a:avLst>
            <a:gd name="adj1" fmla="val -56851"/>
            <a:gd name="adj2" fmla="val 107983"/>
            <a:gd name="adj3" fmla="val 16667"/>
          </a:avLst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b="1" dirty="0" smtClean="0">
              <a:solidFill>
                <a:schemeClr val="tx1"/>
              </a:solidFill>
            </a:rPr>
            <a:t>Target Line PPM 15K</a:t>
          </a:r>
          <a:endParaRPr lang="en-US" b="1" dirty="0">
            <a:solidFill>
              <a:schemeClr val="tx1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0.46872</cdr:x>
      <cdr:y>0.03966</cdr:y>
    </cdr:from>
    <cdr:to>
      <cdr:x>0.53227</cdr:x>
      <cdr:y>0.10811</cdr:y>
    </cdr:to>
    <cdr:sp macro="" textlink="">
      <cdr:nvSpPr>
        <cdr:cNvPr id="4" name="Rounded Rectangle 3"/>
        <cdr:cNvSpPr/>
      </cdr:nvSpPr>
      <cdr:spPr>
        <a:xfrm xmlns:a="http://schemas.openxmlformats.org/drawingml/2006/main">
          <a:off x="5554284" y="122050"/>
          <a:ext cx="753063" cy="210647"/>
        </a:xfrm>
        <a:prstGeom xmlns:a="http://schemas.openxmlformats.org/drawingml/2006/main" prst="round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Arial Narrow" panose="020B0606020202030204" pitchFamily="34" charset="0"/>
            </a:rPr>
            <a:t>PRESENT</a:t>
          </a:r>
          <a:endParaRPr lang="en-US" sz="1000" b="1" dirty="0">
            <a:solidFill>
              <a:schemeClr val="tx1"/>
            </a:solidFill>
            <a:latin typeface="Arial Narrow" panose="020B0606020202030204" pitchFamily="34" charset="0"/>
          </a:endParaRPr>
        </a:p>
      </cdr:txBody>
    </cdr:sp>
  </cdr:relSizeAnchor>
  <cdr:relSizeAnchor xmlns:cdr="http://schemas.openxmlformats.org/drawingml/2006/chartDrawing">
    <cdr:from>
      <cdr:x>0.86977</cdr:x>
      <cdr:y>0.06205</cdr:y>
    </cdr:from>
    <cdr:to>
      <cdr:x>0.94887</cdr:x>
      <cdr:y>0.20542</cdr:y>
    </cdr:to>
    <cdr:sp macro="" textlink="">
      <cdr:nvSpPr>
        <cdr:cNvPr id="6" name="Rounded Rectangular Callout 5"/>
        <cdr:cNvSpPr/>
      </cdr:nvSpPr>
      <cdr:spPr>
        <a:xfrm xmlns:a="http://schemas.openxmlformats.org/drawingml/2006/main">
          <a:off x="10306749" y="190963"/>
          <a:ext cx="937330" cy="441204"/>
        </a:xfrm>
        <a:prstGeom xmlns:a="http://schemas.openxmlformats.org/drawingml/2006/main" prst="wedgeRoundRectCallout">
          <a:avLst>
            <a:gd name="adj1" fmla="val -56851"/>
            <a:gd name="adj2" fmla="val 107983"/>
            <a:gd name="adj3" fmla="val 16667"/>
          </a:avLst>
        </a:prstGeom>
        <a:solidFill xmlns:a="http://schemas.openxmlformats.org/drawingml/2006/main">
          <a:srgbClr val="FFFF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b="1" dirty="0" smtClean="0">
              <a:solidFill>
                <a:schemeClr val="tx1"/>
              </a:solidFill>
            </a:rPr>
            <a:t>Target Line PPM 5K</a:t>
          </a:r>
          <a:endParaRPr lang="en-US" b="1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8B056-CA89-4D35-951A-19A3ED42BC44}" type="datetimeFigureOut">
              <a:rPr lang="en-US" smtClean="0"/>
              <a:t>01-Nov-23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62C7B-3C6E-43DA-9AC2-7C213AC39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9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3787C-BBBD-4D02-9051-A2F0F9043C1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0" y="468313"/>
            <a:ext cx="4165600" cy="2343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3787C-BBBD-4D02-9051-A2F0F9043C1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0" y="468313"/>
            <a:ext cx="4165600" cy="2343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7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3787C-BBBD-4D02-9051-A2F0F9043C1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0" y="468313"/>
            <a:ext cx="4165600" cy="2343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4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63787C-BBBD-4D02-9051-A2F0F9043C1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2250" y="468313"/>
            <a:ext cx="4165600" cy="2343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1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8F3B95-C458-4DB0-8876-143D32D6900B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Nirmman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33077D-C7A5-40AB-B796-2B1108252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1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8F3B95-C458-4DB0-8876-143D32D6900B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Nirmman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33077D-C7A5-40AB-B796-2B1108252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3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8F3B95-C458-4DB0-8876-143D32D6900B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Nirmman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33077D-C7A5-40AB-B796-2B1108252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8F3B95-C458-4DB0-8876-143D32D6900B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Nirmman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33077D-C7A5-40AB-B796-2B1108252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5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08F3B95-C458-4DB0-8876-143D32D6900B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Nirmman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33077D-C7A5-40AB-B796-2B1108252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5D3B-1222-4413-B5DD-2BD59C699CB8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785F-D990-4E71-86F3-DFF5A7943F5B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7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33C-CE40-40C3-BCB7-C550BAC54072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35A4-C72E-4E30-A766-04B3A79A7595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3F27-8580-429E-B8D2-5BEDD66E0F75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22FF-10AD-4E85-8392-5E4DA49D9FC2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4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9E1C-0595-4F05-8EE1-54E565E8E3C7}" type="datetime1">
              <a:rPr lang="en-US" smtClean="0"/>
              <a:t>01-Nov-23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21A8-71A0-45A4-8F0D-8B4579D0576D}" type="datetime1">
              <a:rPr lang="en-US" smtClean="0"/>
              <a:t>01-Nov-23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36E3-4CD2-4833-8A0F-71F985A1FB8F}" type="datetime1">
              <a:rPr lang="en-US" smtClean="0"/>
              <a:t>01-Nov-23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7A9E-4D7E-42DE-A6D4-BEE0C21A6D92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75B1-8EE6-42BD-BB66-81DC0D7E87A8}" type="datetime1">
              <a:rPr lang="en-US" smtClean="0"/>
              <a:t>01-Nov-23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42723-5FE6-4DDD-92BF-209C42996099}" type="datetime1">
              <a:rPr lang="en-US" smtClean="0"/>
              <a:t>01-Nov-23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CD88-4A29-444E-A2B1-F74A2311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Sept%202018%20%20QA/OS&amp;D%20Report%20%20sept-2018.xlsx" TargetMode="External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9151" y="106896"/>
            <a:ext cx="6494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sz="2800" b="1" dirty="0">
                <a:solidFill>
                  <a:schemeClr val="bg1"/>
                </a:solidFill>
              </a:rPr>
              <a:t>CLAD METAL (I) PVT </a:t>
            </a:r>
            <a:r>
              <a:rPr lang="en-US" sz="2800" b="1" dirty="0" smtClean="0">
                <a:solidFill>
                  <a:schemeClr val="bg1"/>
                </a:solidFill>
              </a:rPr>
              <a:t>LTD.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0" name="Picture 19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1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5" name="Rectangle 34"/>
          <p:cNvSpPr/>
          <p:nvPr/>
        </p:nvSpPr>
        <p:spPr>
          <a:xfrm>
            <a:off x="480477" y="142080"/>
            <a:ext cx="45663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SECTIONWISE MANPOWER -</a:t>
            </a:r>
            <a:endParaRPr lang="en-IN" sz="2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9151" y="763728"/>
            <a:ext cx="29678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Manpower Details-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04513"/>
              </p:ext>
            </p:extLst>
          </p:nvPr>
        </p:nvGraphicFramePr>
        <p:xfrm>
          <a:off x="379151" y="1303408"/>
          <a:ext cx="3535500" cy="2110665"/>
        </p:xfrm>
        <a:graphic>
          <a:graphicData uri="http://schemas.openxmlformats.org/drawingml/2006/table">
            <a:tbl>
              <a:tblPr/>
              <a:tblGrid>
                <a:gridCol w="507589">
                  <a:extLst>
                    <a:ext uri="{9D8B030D-6E8A-4147-A177-3AD203B41FA5}">
                      <a16:colId xmlns:a16="http://schemas.microsoft.com/office/drawing/2014/main" val="4154687500"/>
                    </a:ext>
                  </a:extLst>
                </a:gridCol>
                <a:gridCol w="1832961">
                  <a:extLst>
                    <a:ext uri="{9D8B030D-6E8A-4147-A177-3AD203B41FA5}">
                      <a16:colId xmlns:a16="http://schemas.microsoft.com/office/drawing/2014/main" val="2149602306"/>
                    </a:ext>
                  </a:extLst>
                </a:gridCol>
                <a:gridCol w="1194950">
                  <a:extLst>
                    <a:ext uri="{9D8B030D-6E8A-4147-A177-3AD203B41FA5}">
                      <a16:colId xmlns:a16="http://schemas.microsoft.com/office/drawing/2014/main" val="2820398860"/>
                    </a:ext>
                  </a:extLst>
                </a:gridCol>
              </a:tblGrid>
              <a:tr h="26616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Bonding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170137"/>
                  </a:ext>
                </a:extLst>
              </a:tr>
              <a:tr h="266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07204"/>
                  </a:ext>
                </a:extLst>
              </a:tr>
              <a:tr h="247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Patrolling Bonding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012391"/>
                  </a:ext>
                </a:extLst>
              </a:tr>
              <a:tr h="266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82545"/>
                  </a:ext>
                </a:extLst>
              </a:tr>
              <a:tr h="266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154488"/>
                  </a:ext>
                </a:extLst>
              </a:tr>
              <a:tr h="266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160607"/>
                  </a:ext>
                </a:extLst>
              </a:tr>
              <a:tr h="266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289663"/>
                  </a:ext>
                </a:extLst>
              </a:tr>
              <a:tr h="2661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60384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75285"/>
              </p:ext>
            </p:extLst>
          </p:nvPr>
        </p:nvGraphicFramePr>
        <p:xfrm>
          <a:off x="4512056" y="1284070"/>
          <a:ext cx="3535500" cy="2123203"/>
        </p:xfrm>
        <a:graphic>
          <a:graphicData uri="http://schemas.openxmlformats.org/drawingml/2006/table">
            <a:tbl>
              <a:tblPr/>
              <a:tblGrid>
                <a:gridCol w="528673">
                  <a:extLst>
                    <a:ext uri="{9D8B030D-6E8A-4147-A177-3AD203B41FA5}">
                      <a16:colId xmlns:a16="http://schemas.microsoft.com/office/drawing/2014/main" val="408675658"/>
                    </a:ext>
                  </a:extLst>
                </a:gridCol>
                <a:gridCol w="1762243">
                  <a:extLst>
                    <a:ext uri="{9D8B030D-6E8A-4147-A177-3AD203B41FA5}">
                      <a16:colId xmlns:a16="http://schemas.microsoft.com/office/drawing/2014/main" val="3281352184"/>
                    </a:ext>
                  </a:extLst>
                </a:gridCol>
                <a:gridCol w="1244584">
                  <a:extLst>
                    <a:ext uri="{9D8B030D-6E8A-4147-A177-3AD203B41FA5}">
                      <a16:colId xmlns:a16="http://schemas.microsoft.com/office/drawing/2014/main" val="1294215762"/>
                    </a:ext>
                  </a:extLst>
                </a:gridCol>
              </a:tblGrid>
              <a:tr h="22173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Pressing &amp; Welding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413229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nos)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712654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Inflatting Stage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629084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5964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Pressing Line Supervisor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972367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Punching Stage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92826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831286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Welding Line Supervisor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498716"/>
                  </a:ext>
                </a:extLst>
              </a:tr>
              <a:tr h="23768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3764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920230"/>
              </p:ext>
            </p:extLst>
          </p:nvPr>
        </p:nvGraphicFramePr>
        <p:xfrm>
          <a:off x="8521012" y="1286948"/>
          <a:ext cx="3535500" cy="2139147"/>
        </p:xfrm>
        <a:graphic>
          <a:graphicData uri="http://schemas.openxmlformats.org/drawingml/2006/table">
            <a:tbl>
              <a:tblPr/>
              <a:tblGrid>
                <a:gridCol w="508096">
                  <a:extLst>
                    <a:ext uri="{9D8B030D-6E8A-4147-A177-3AD203B41FA5}">
                      <a16:colId xmlns:a16="http://schemas.microsoft.com/office/drawing/2014/main" val="1895785870"/>
                    </a:ext>
                  </a:extLst>
                </a:gridCol>
                <a:gridCol w="1831262">
                  <a:extLst>
                    <a:ext uri="{9D8B030D-6E8A-4147-A177-3AD203B41FA5}">
                      <a16:colId xmlns:a16="http://schemas.microsoft.com/office/drawing/2014/main" val="3198393248"/>
                    </a:ext>
                  </a:extLst>
                </a:gridCol>
                <a:gridCol w="1196142">
                  <a:extLst>
                    <a:ext uri="{9D8B030D-6E8A-4147-A177-3AD203B41FA5}">
                      <a16:colId xmlns:a16="http://schemas.microsoft.com/office/drawing/2014/main" val="2563479601"/>
                    </a:ext>
                  </a:extLst>
                </a:gridCol>
              </a:tblGrid>
              <a:tr h="23768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Coating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02596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nos)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411021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Inward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97862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732730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Checking Belt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109090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OQC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646130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Coil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636902"/>
                  </a:ext>
                </a:extLst>
              </a:tr>
              <a:tr h="237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Line Supervisor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33578"/>
                  </a:ext>
                </a:extLst>
              </a:tr>
              <a:tr h="23768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51646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71903"/>
              </p:ext>
            </p:extLst>
          </p:nvPr>
        </p:nvGraphicFramePr>
        <p:xfrm>
          <a:off x="379151" y="3925350"/>
          <a:ext cx="3535500" cy="1642277"/>
        </p:xfrm>
        <a:graphic>
          <a:graphicData uri="http://schemas.openxmlformats.org/drawingml/2006/table">
            <a:tbl>
              <a:tblPr/>
              <a:tblGrid>
                <a:gridCol w="647725">
                  <a:extLst>
                    <a:ext uri="{9D8B030D-6E8A-4147-A177-3AD203B41FA5}">
                      <a16:colId xmlns:a16="http://schemas.microsoft.com/office/drawing/2014/main" val="3814150644"/>
                    </a:ext>
                  </a:extLst>
                </a:gridCol>
                <a:gridCol w="1767750">
                  <a:extLst>
                    <a:ext uri="{9D8B030D-6E8A-4147-A177-3AD203B41FA5}">
                      <a16:colId xmlns:a16="http://schemas.microsoft.com/office/drawing/2014/main" val="716889455"/>
                    </a:ext>
                  </a:extLst>
                </a:gridCol>
                <a:gridCol w="1120025">
                  <a:extLst>
                    <a:ext uri="{9D8B030D-6E8A-4147-A177-3AD203B41FA5}">
                      <a16:colId xmlns:a16="http://schemas.microsoft.com/office/drawing/2014/main" val="657403653"/>
                    </a:ext>
                  </a:extLst>
                </a:gridCol>
              </a:tblGrid>
              <a:tr h="23461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Joint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89626"/>
                  </a:ext>
                </a:extLst>
              </a:tr>
              <a:tr h="234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nos)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005791"/>
                  </a:ext>
                </a:extLst>
              </a:tr>
              <a:tr h="234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OD/ID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267123"/>
                  </a:ext>
                </a:extLst>
              </a:tr>
              <a:tr h="234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3518"/>
                  </a:ext>
                </a:extLst>
              </a:tr>
              <a:tr h="234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Line Supervisor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935473"/>
                  </a:ext>
                </a:extLst>
              </a:tr>
              <a:tr h="234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2668"/>
                  </a:ext>
                </a:extLst>
              </a:tr>
              <a:tr h="23461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32726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78803"/>
              </p:ext>
            </p:extLst>
          </p:nvPr>
        </p:nvGraphicFramePr>
        <p:xfrm>
          <a:off x="4512056" y="3884196"/>
          <a:ext cx="3535501" cy="1671082"/>
        </p:xfrm>
        <a:graphic>
          <a:graphicData uri="http://schemas.openxmlformats.org/drawingml/2006/table">
            <a:tbl>
              <a:tblPr/>
              <a:tblGrid>
                <a:gridCol w="617106">
                  <a:extLst>
                    <a:ext uri="{9D8B030D-6E8A-4147-A177-3AD203B41FA5}">
                      <a16:colId xmlns:a16="http://schemas.microsoft.com/office/drawing/2014/main" val="804041472"/>
                    </a:ext>
                  </a:extLst>
                </a:gridCol>
                <a:gridCol w="1465626">
                  <a:extLst>
                    <a:ext uri="{9D8B030D-6E8A-4147-A177-3AD203B41FA5}">
                      <a16:colId xmlns:a16="http://schemas.microsoft.com/office/drawing/2014/main" val="854546174"/>
                    </a:ext>
                  </a:extLst>
                </a:gridCol>
                <a:gridCol w="1452769">
                  <a:extLst>
                    <a:ext uri="{9D8B030D-6E8A-4147-A177-3AD203B41FA5}">
                      <a16:colId xmlns:a16="http://schemas.microsoft.com/office/drawing/2014/main" val="2111033246"/>
                    </a:ext>
                  </a:extLst>
                </a:gridCol>
              </a:tblGrid>
              <a:tr h="23872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92749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nos)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25768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Inward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82724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Joint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08131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756683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743878"/>
                  </a:ext>
                </a:extLst>
              </a:tr>
              <a:tr h="23872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39328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548137"/>
              </p:ext>
            </p:extLst>
          </p:nvPr>
        </p:nvGraphicFramePr>
        <p:xfrm>
          <a:off x="8521012" y="3884196"/>
          <a:ext cx="3535500" cy="1671082"/>
        </p:xfrm>
        <a:graphic>
          <a:graphicData uri="http://schemas.openxmlformats.org/drawingml/2006/table">
            <a:tbl>
              <a:tblPr/>
              <a:tblGrid>
                <a:gridCol w="528673">
                  <a:extLst>
                    <a:ext uri="{9D8B030D-6E8A-4147-A177-3AD203B41FA5}">
                      <a16:colId xmlns:a16="http://schemas.microsoft.com/office/drawing/2014/main" val="4193032358"/>
                    </a:ext>
                  </a:extLst>
                </a:gridCol>
                <a:gridCol w="1762243">
                  <a:extLst>
                    <a:ext uri="{9D8B030D-6E8A-4147-A177-3AD203B41FA5}">
                      <a16:colId xmlns:a16="http://schemas.microsoft.com/office/drawing/2014/main" val="974237524"/>
                    </a:ext>
                  </a:extLst>
                </a:gridCol>
                <a:gridCol w="1244584">
                  <a:extLst>
                    <a:ext uri="{9D8B030D-6E8A-4147-A177-3AD203B41FA5}">
                      <a16:colId xmlns:a16="http://schemas.microsoft.com/office/drawing/2014/main" val="418421406"/>
                    </a:ext>
                  </a:extLst>
                </a:gridCol>
              </a:tblGrid>
              <a:tr h="23872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 Eva Section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1786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Inspector(in nos)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82380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Joint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893756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17481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Inspection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731344"/>
                  </a:ext>
                </a:extLst>
              </a:tr>
              <a:tr h="2387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Line Supervisor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944119"/>
                  </a:ext>
                </a:extLst>
              </a:tr>
              <a:tr h="23872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5505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0638" y="6133925"/>
            <a:ext cx="93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– Total Required manpower 39 Inspector @quality, meanwhile m/p availability of avg. 75%.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8077" y="3363654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present- 01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20475" y="3380430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present- 12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27421" y="3380430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present- 07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7034" y="5555278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present- 01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2259" y="5545881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present- 02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19010" y="5555278"/>
            <a:ext cx="2926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Avg. manpower daily present- 06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5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9151" y="106896"/>
            <a:ext cx="6494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sz="2800" b="1" dirty="0">
                <a:solidFill>
                  <a:schemeClr val="bg1"/>
                </a:solidFill>
              </a:rPr>
              <a:t>CLAD METAL (I) PVT </a:t>
            </a:r>
            <a:r>
              <a:rPr lang="en-US" sz="2800" b="1" dirty="0" smtClean="0">
                <a:solidFill>
                  <a:schemeClr val="bg1"/>
                </a:solidFill>
              </a:rPr>
              <a:t>LTD.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A865-2E18-4EC8-88AA-FD91F09B3A7C}" type="datetime1">
              <a:rPr lang="en-US" smtClean="0"/>
              <a:t>01-Nov-23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2</a:t>
            </a:fld>
            <a:endParaRPr lang="en-US"/>
          </a:p>
        </p:txBody>
      </p:sp>
      <p:sp>
        <p:nvSpPr>
          <p:cNvPr id="23" name="Rounded Rectangle 22">
            <a:hlinkClick r:id="rId3" action="ppaction://hlinkfile"/>
          </p:cNvPr>
          <p:cNvSpPr/>
          <p:nvPr/>
        </p:nvSpPr>
        <p:spPr>
          <a:xfrm>
            <a:off x="216626" y="947918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      INHOUSE REJECTION PPM  ( BONDING SECTION 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854721"/>
              </p:ext>
            </p:extLst>
          </p:nvPr>
        </p:nvGraphicFramePr>
        <p:xfrm>
          <a:off x="212849" y="1557200"/>
          <a:ext cx="11849931" cy="3077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3704772" y="2043956"/>
            <a:ext cx="6344" cy="180863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361960" y="1654846"/>
            <a:ext cx="545910" cy="2077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PAST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777852"/>
              </p:ext>
            </p:extLst>
          </p:nvPr>
        </p:nvGraphicFramePr>
        <p:xfrm>
          <a:off x="171033" y="4720926"/>
          <a:ext cx="11849934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238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005"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570227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578272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343073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373115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388819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290610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00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4618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00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13302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14291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16526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11877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7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0" name="Picture 19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1" name="Picture 10" descr="kale group logo new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7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5" name="Rectangle 34"/>
          <p:cNvSpPr/>
          <p:nvPr/>
        </p:nvSpPr>
        <p:spPr>
          <a:xfrm>
            <a:off x="480477" y="142080"/>
            <a:ext cx="39404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BONDING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10588264" y="2043956"/>
            <a:ext cx="915659" cy="501737"/>
          </a:xfrm>
          <a:prstGeom prst="wedgeRoundRectCallout">
            <a:avLst>
              <a:gd name="adj1" fmla="val -64998"/>
              <a:gd name="adj2" fmla="val 8696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ysClr val="windowText" lastClr="000000"/>
                </a:solidFill>
              </a:rPr>
              <a:t>Target Line 14000 PPM</a:t>
            </a:r>
            <a:endParaRPr lang="en-US" sz="11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9151" y="106896"/>
            <a:ext cx="6494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sz="2800" b="1" dirty="0">
                <a:solidFill>
                  <a:schemeClr val="bg1"/>
                </a:solidFill>
              </a:rPr>
              <a:t>CLAD METAL (I) PVT </a:t>
            </a:r>
            <a:r>
              <a:rPr lang="en-US" sz="2800" b="1" dirty="0" smtClean="0">
                <a:solidFill>
                  <a:schemeClr val="bg1"/>
                </a:solidFill>
              </a:rPr>
              <a:t>LTD.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459382"/>
            <a:ext cx="2743200" cy="365125"/>
          </a:xfrm>
        </p:spPr>
        <p:txBody>
          <a:bodyPr/>
          <a:lstStyle/>
          <a:p>
            <a:fld id="{C472A5C2-4F0C-4F9F-BB79-CBCA3642E65E}" type="datetime1">
              <a:rPr lang="en-US" smtClean="0"/>
              <a:t>01-Nov-23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59382"/>
            <a:ext cx="4114800" cy="365125"/>
          </a:xfrm>
        </p:spPr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59382"/>
            <a:ext cx="2743200" cy="365125"/>
          </a:xfrm>
        </p:spPr>
        <p:txBody>
          <a:bodyPr/>
          <a:lstStyle/>
          <a:p>
            <a:fld id="{5CECCD88-4A29-444E-A2B1-F74A231133F8}" type="slidenum">
              <a:rPr lang="en-US" smtClean="0"/>
              <a:t>3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sp>
        <p:nvSpPr>
          <p:cNvPr id="20" name="Rounded Rectangle 19">
            <a:hlinkClick r:id="rId3" action="ppaction://hlinkfile"/>
          </p:cNvPr>
          <p:cNvSpPr/>
          <p:nvPr/>
        </p:nvSpPr>
        <p:spPr>
          <a:xfrm>
            <a:off x="216626" y="994187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         INHOUSE REJECTION PPM  (PRESS SHOP 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926919"/>
              </p:ext>
            </p:extLst>
          </p:nvPr>
        </p:nvGraphicFramePr>
        <p:xfrm>
          <a:off x="202570" y="1610953"/>
          <a:ext cx="11849931" cy="2926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3" name="Straight Connector 22"/>
          <p:cNvCxnSpPr/>
          <p:nvPr/>
        </p:nvCxnSpPr>
        <p:spPr>
          <a:xfrm flipH="1">
            <a:off x="3705045" y="2420830"/>
            <a:ext cx="6535" cy="13691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250754" y="1886773"/>
            <a:ext cx="545910" cy="1817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PAST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12008"/>
              </p:ext>
            </p:extLst>
          </p:nvPr>
        </p:nvGraphicFramePr>
        <p:xfrm>
          <a:off x="202569" y="4633979"/>
          <a:ext cx="11849934" cy="168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722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</a:t>
                      </a:r>
                      <a:r>
                        <a:rPr lang="en-US" sz="1200" b="1" baseline="0" dirty="0" smtClean="0"/>
                        <a:t> 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30"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570227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578272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343669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373115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388819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290610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0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0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1" name="Picture 20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4" name="Picture 10" descr="kale group logo new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7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5" name="Rectangle 34"/>
          <p:cNvSpPr/>
          <p:nvPr/>
        </p:nvSpPr>
        <p:spPr>
          <a:xfrm>
            <a:off x="480477" y="142080"/>
            <a:ext cx="393556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PRESSING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9151" y="106896"/>
            <a:ext cx="6494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sz="2800" b="1" dirty="0">
                <a:solidFill>
                  <a:schemeClr val="bg1"/>
                </a:solidFill>
              </a:rPr>
              <a:t>CLAD METAL (I) PVT </a:t>
            </a:r>
            <a:r>
              <a:rPr lang="en-US" sz="2800" b="1" dirty="0" smtClean="0">
                <a:solidFill>
                  <a:schemeClr val="bg1"/>
                </a:solidFill>
              </a:rPr>
              <a:t>LTD.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D3F6-58F5-448C-B8AB-3243335CFB5F}" type="datetime1">
              <a:rPr lang="en-US" smtClean="0"/>
              <a:t>01-Nov-23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PRM - Clad Metal F-13/14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4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sp>
        <p:nvSpPr>
          <p:cNvPr id="20" name="Rounded Rectangle 19">
            <a:hlinkClick r:id="rId3" action="ppaction://hlinkfile"/>
          </p:cNvPr>
          <p:cNvSpPr/>
          <p:nvPr/>
        </p:nvSpPr>
        <p:spPr>
          <a:xfrm>
            <a:off x="220638" y="933357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         INHOUSE REJECTION PPM  (CLAD TIG WELDING 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317175"/>
              </p:ext>
            </p:extLst>
          </p:nvPr>
        </p:nvGraphicFramePr>
        <p:xfrm>
          <a:off x="211603" y="1497598"/>
          <a:ext cx="11831865" cy="305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3686453" y="2214797"/>
            <a:ext cx="20151" cy="156156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250754" y="1651361"/>
            <a:ext cx="545910" cy="1938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PAST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38519"/>
              </p:ext>
            </p:extLst>
          </p:nvPr>
        </p:nvGraphicFramePr>
        <p:xfrm>
          <a:off x="202569" y="4672115"/>
          <a:ext cx="11849934" cy="1684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7722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</a:t>
                      </a:r>
                      <a:r>
                        <a:rPr lang="en-US" sz="1200" b="1" baseline="0" dirty="0" smtClean="0"/>
                        <a:t> 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30"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304113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267469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185508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211463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201275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144881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0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0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1" name="Picture 20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4" name="Picture 10" descr="kale group logo new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Picture 33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7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5" name="Rectangle 34"/>
          <p:cNvSpPr/>
          <p:nvPr/>
        </p:nvSpPr>
        <p:spPr>
          <a:xfrm>
            <a:off x="480477" y="142080"/>
            <a:ext cx="39131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WELDING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98" y="232233"/>
            <a:ext cx="1847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13A-5E6B-4C46-AE8A-C904156F329A}" type="datetime1">
              <a:rPr lang="en-US" smtClean="0"/>
              <a:t>01-Nov-23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5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sp>
        <p:nvSpPr>
          <p:cNvPr id="20" name="Rounded Rectangle 19">
            <a:hlinkClick r:id="rId3" action="ppaction://hlinkfile"/>
          </p:cNvPr>
          <p:cNvSpPr/>
          <p:nvPr/>
        </p:nvSpPr>
        <p:spPr>
          <a:xfrm>
            <a:off x="220638" y="903346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INHOUSE REJECTION PPM  (CLAD PAINT SHOP)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02049"/>
              </p:ext>
            </p:extLst>
          </p:nvPr>
        </p:nvGraphicFramePr>
        <p:xfrm>
          <a:off x="202569" y="4713883"/>
          <a:ext cx="11849934" cy="1640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979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01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305250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298362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188934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212744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193790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151066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0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90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48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72718"/>
              </p:ext>
            </p:extLst>
          </p:nvPr>
        </p:nvGraphicFramePr>
        <p:xfrm>
          <a:off x="202569" y="1468056"/>
          <a:ext cx="11849931" cy="318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3703045" y="2335846"/>
            <a:ext cx="1538" cy="15082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356700" y="1524323"/>
            <a:ext cx="545910" cy="2147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>
                <a:solidFill>
                  <a:schemeClr val="tx1"/>
                </a:solidFill>
                <a:latin typeface="Arial Narrow" panose="020B0606020202030204" pitchFamily="34" charset="0"/>
              </a:rPr>
              <a:t>PAST</a:t>
            </a:r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2" name="Picture 2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Picture 10" descr="kale group logo new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7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3" name="Rectangle 32"/>
          <p:cNvSpPr/>
          <p:nvPr/>
        </p:nvSpPr>
        <p:spPr>
          <a:xfrm>
            <a:off x="480477" y="142080"/>
            <a:ext cx="38336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COATING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98" y="232233"/>
            <a:ext cx="1847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13A-5E6B-4C46-AE8A-C904156F329A}" type="datetime1">
              <a:rPr lang="en-US" smtClean="0"/>
              <a:t>01-Nov-23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6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2" name="Picture 2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3" name="Rectangle 32"/>
          <p:cNvSpPr/>
          <p:nvPr/>
        </p:nvSpPr>
        <p:spPr>
          <a:xfrm>
            <a:off x="480477" y="142080"/>
            <a:ext cx="48110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RBP SALES RETURNS DETAILS -</a:t>
            </a:r>
            <a:endParaRPr lang="en-IN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92040"/>
              </p:ext>
            </p:extLst>
          </p:nvPr>
        </p:nvGraphicFramePr>
        <p:xfrm>
          <a:off x="349798" y="4963885"/>
          <a:ext cx="11550464" cy="1392465"/>
        </p:xfrm>
        <a:graphic>
          <a:graphicData uri="http://schemas.openxmlformats.org/drawingml/2006/table">
            <a:tbl>
              <a:tblPr/>
              <a:tblGrid>
                <a:gridCol w="1650067">
                  <a:extLst>
                    <a:ext uri="{9D8B030D-6E8A-4147-A177-3AD203B41FA5}">
                      <a16:colId xmlns:a16="http://schemas.microsoft.com/office/drawing/2014/main" val="371018199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1431901984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760644783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1558838477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3233528473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2982306619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4104075909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2466702476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2928880264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3206807858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3548273676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3970474259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2816353829"/>
                    </a:ext>
                  </a:extLst>
                </a:gridCol>
                <a:gridCol w="761569">
                  <a:extLst>
                    <a:ext uri="{9D8B030D-6E8A-4147-A177-3AD203B41FA5}">
                      <a16:colId xmlns:a16="http://schemas.microsoft.com/office/drawing/2014/main" val="4078936276"/>
                    </a:ext>
                  </a:extLst>
                </a:gridCol>
              </a:tblGrid>
              <a:tr h="464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051457"/>
                  </a:ext>
                </a:extLst>
              </a:tr>
              <a:tr h="464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(in Nos)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405417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332580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286238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197884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171934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1744122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679009"/>
                  </a:ext>
                </a:extLst>
              </a:tr>
              <a:tr h="464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Return (in Nos)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91173"/>
                  </a:ext>
                </a:extLst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766263"/>
              </p:ext>
            </p:extLst>
          </p:nvPr>
        </p:nvGraphicFramePr>
        <p:xfrm>
          <a:off x="220638" y="1169126"/>
          <a:ext cx="5579271" cy="354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3457877"/>
              </p:ext>
            </p:extLst>
          </p:nvPr>
        </p:nvGraphicFramePr>
        <p:xfrm>
          <a:off x="6213566" y="1169125"/>
          <a:ext cx="5686696" cy="3549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423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98" y="232233"/>
            <a:ext cx="1847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13A-5E6B-4C46-AE8A-C904156F329A}" type="datetime1">
              <a:rPr lang="en-US" smtClean="0"/>
              <a:t>01-Nov-23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7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sp>
        <p:nvSpPr>
          <p:cNvPr id="20" name="Rounded Rectangle 19">
            <a:hlinkClick r:id="rId3" action="ppaction://hlinkfile"/>
          </p:cNvPr>
          <p:cNvSpPr/>
          <p:nvPr/>
        </p:nvSpPr>
        <p:spPr>
          <a:xfrm>
            <a:off x="220638" y="903346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INHOUSE REJECTION PPM  (FIN EVA SHOP)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2" name="Picture 2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4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Picture 10" descr="kale group logo new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6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3" name="Rectangle 32"/>
          <p:cNvSpPr/>
          <p:nvPr/>
        </p:nvSpPr>
        <p:spPr>
          <a:xfrm>
            <a:off x="480477" y="142080"/>
            <a:ext cx="365497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FIN EVA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220331"/>
              </p:ext>
            </p:extLst>
          </p:nvPr>
        </p:nvGraphicFramePr>
        <p:xfrm>
          <a:off x="220638" y="1468056"/>
          <a:ext cx="11849931" cy="3077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05560"/>
              </p:ext>
            </p:extLst>
          </p:nvPr>
        </p:nvGraphicFramePr>
        <p:xfrm>
          <a:off x="220638" y="4738342"/>
          <a:ext cx="11849934" cy="1635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27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57216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48077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40374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19190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18990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18678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17833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98" y="232233"/>
            <a:ext cx="1847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13A-5E6B-4C46-AE8A-C904156F329A}" type="datetime1">
              <a:rPr lang="en-US" smtClean="0"/>
              <a:t>01-Nov-23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2" name="Picture 2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3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Picture 10" descr="kale group logo new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5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3" name="Rectangle 32"/>
          <p:cNvSpPr/>
          <p:nvPr/>
        </p:nvSpPr>
        <p:spPr>
          <a:xfrm>
            <a:off x="480477" y="142080"/>
            <a:ext cx="53367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FIN EVA SALES RETURNS DETAILS -</a:t>
            </a:r>
            <a:endParaRPr lang="en-IN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98" y="232233"/>
            <a:ext cx="1847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13A-5E6B-4C46-AE8A-C904156F329A}" type="datetime1">
              <a:rPr lang="en-US" smtClean="0"/>
              <a:t>01-Nov-23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CD88-4A29-444E-A2B1-F74A231133F8}" type="slidenum">
              <a:rPr lang="en-US" smtClean="0"/>
              <a:t>9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9207"/>
            <a:ext cx="5576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Bell MT" panose="02020503060305020303" pitchFamily="18" charset="0"/>
              </a:rPr>
              <a:t>Business Objectives:-  </a:t>
            </a:r>
            <a:endParaRPr lang="en-US" sz="2600" dirty="0">
              <a:latin typeface="Bell MT" panose="02020503060305020303" pitchFamily="18" charset="0"/>
            </a:endParaRPr>
          </a:p>
        </p:txBody>
      </p:sp>
      <p:sp>
        <p:nvSpPr>
          <p:cNvPr id="20" name="Rounded Rectangle 19">
            <a:hlinkClick r:id="rId3" action="ppaction://hlinkfile"/>
          </p:cNvPr>
          <p:cNvSpPr/>
          <p:nvPr/>
        </p:nvSpPr>
        <p:spPr>
          <a:xfrm>
            <a:off x="220638" y="903346"/>
            <a:ext cx="11835874" cy="37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                    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 PPM FY 2023-24                                           INHOUSE REJECTION PPM  (DE JOINT SHOP) </a:t>
            </a:r>
            <a:endParaRPr lang="en-US" sz="2400" b="1" u="sng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9" name="Group 17"/>
          <p:cNvGrpSpPr/>
          <p:nvPr/>
        </p:nvGrpSpPr>
        <p:grpSpPr>
          <a:xfrm>
            <a:off x="220638" y="123354"/>
            <a:ext cx="11835873" cy="623917"/>
            <a:chOff x="0" y="209550"/>
            <a:chExt cx="9144000" cy="533400"/>
          </a:xfrm>
        </p:grpSpPr>
        <p:pic>
          <p:nvPicPr>
            <p:cNvPr id="22" name="Picture 21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4" cstate="print"/>
            <a:srcRect l="17778" r="74444"/>
            <a:stretch>
              <a:fillRect/>
            </a:stretch>
          </p:blipFill>
          <p:spPr>
            <a:xfrm rot="5400000">
              <a:off x="3657600" y="-3448050"/>
              <a:ext cx="533400" cy="78486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23" name="Picture 10" descr="kale group logo new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7979392" y="209550"/>
              <a:ext cx="569589" cy="501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24" descr="barilochehousecom-cool-bedroom-lights-9-purple-and-neon-green-backgrounds-5000-x-3750.jpg"/>
            <p:cNvPicPr>
              <a:picLocks noChangeAspect="1"/>
            </p:cNvPicPr>
            <p:nvPr/>
          </p:nvPicPr>
          <p:blipFill>
            <a:blip r:embed="rId6" cstate="print"/>
            <a:srcRect l="17778" r="74444" b="92000"/>
            <a:stretch>
              <a:fillRect/>
            </a:stretch>
          </p:blipFill>
          <p:spPr>
            <a:xfrm rot="5400000">
              <a:off x="8648700" y="247650"/>
              <a:ext cx="533400" cy="457200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33" name="Rectangle 32"/>
          <p:cNvSpPr/>
          <p:nvPr/>
        </p:nvSpPr>
        <p:spPr>
          <a:xfrm>
            <a:off x="480477" y="142080"/>
            <a:ext cx="38330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chemeClr val="bg1"/>
                </a:solidFill>
              </a:rPr>
              <a:t>IHR DE JOINT SECTION-</a:t>
            </a:r>
            <a:endParaRPr lang="en-IN" sz="2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692571"/>
              </p:ext>
            </p:extLst>
          </p:nvPr>
        </p:nvGraphicFramePr>
        <p:xfrm>
          <a:off x="220638" y="1468056"/>
          <a:ext cx="11849931" cy="3077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21750"/>
              </p:ext>
            </p:extLst>
          </p:nvPr>
        </p:nvGraphicFramePr>
        <p:xfrm>
          <a:off x="220638" y="4738342"/>
          <a:ext cx="11849934" cy="1635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2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464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27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Month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Dec-23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Total 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Prodn.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225368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 Qty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Rej PPM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Target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5000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9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6045</TotalTime>
  <Words>879</Words>
  <Application>Microsoft Office PowerPoint</Application>
  <PresentationFormat>Widescreen</PresentationFormat>
  <Paragraphs>566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Bell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1544</cp:revision>
  <dcterms:created xsi:type="dcterms:W3CDTF">2022-01-08T09:15:56Z</dcterms:created>
  <dcterms:modified xsi:type="dcterms:W3CDTF">2023-11-01T11:56:43Z</dcterms:modified>
</cp:coreProperties>
</file>